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599" r:id="rId2"/>
    <p:sldId id="606" r:id="rId3"/>
    <p:sldId id="607" r:id="rId4"/>
    <p:sldId id="608" r:id="rId5"/>
    <p:sldId id="609" r:id="rId6"/>
    <p:sldId id="610" r:id="rId7"/>
    <p:sldId id="611" r:id="rId8"/>
    <p:sldId id="612" r:id="rId9"/>
    <p:sldId id="613" r:id="rId10"/>
    <p:sldId id="614" r:id="rId11"/>
    <p:sldId id="615" r:id="rId12"/>
    <p:sldId id="616" r:id="rId13"/>
    <p:sldId id="617" r:id="rId14"/>
    <p:sldId id="618" r:id="rId15"/>
    <p:sldId id="621" r:id="rId16"/>
    <p:sldId id="620" r:id="rId17"/>
    <p:sldId id="619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15" autoAdjust="0"/>
    <p:restoredTop sz="94614" autoAdjust="0"/>
  </p:normalViewPr>
  <p:slideViewPr>
    <p:cSldViewPr>
      <p:cViewPr varScale="1">
        <p:scale>
          <a:sx n="78" d="100"/>
          <a:sy n="78" d="100"/>
        </p:scale>
        <p:origin x="171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633A0-E857-4264-9C38-0C07E234E566}" type="datetimeFigureOut">
              <a:rPr lang="it-IT" smtClean="0"/>
              <a:pPr/>
              <a:t>11/07/2023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F3935-5328-4CF3-AC4C-E644431F998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119D4-2C0F-405A-BBC8-12C9E6E968FB}" type="datetime1">
              <a:rPr lang="it-IT" smtClean="0"/>
              <a:pPr/>
              <a:t>11/07/2023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Team Cloud srl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88C5-E8B5-4E85-85D1-2D3341A199F3}" type="datetime1">
              <a:rPr lang="it-IT" smtClean="0"/>
              <a:pPr/>
              <a:t>11/07/2023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Team Cloud srl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EACC-192A-419A-8184-783FF53B229D}" type="datetime1">
              <a:rPr lang="it-IT" smtClean="0"/>
              <a:pPr/>
              <a:t>11/07/2023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Team Cloud srl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EBE-2773-4548-B9E2-C881082DCE6D}" type="datetime1">
              <a:rPr lang="it-IT" smtClean="0"/>
              <a:pPr/>
              <a:t>11/07/2023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Team Cloud srl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C3D09-3437-4B64-B44A-52154B715F89}" type="datetime1">
              <a:rPr lang="it-IT" smtClean="0"/>
              <a:pPr/>
              <a:t>11/07/2023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Team Cloud srl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11BC-732A-42E7-B1D6-CB51294A86B3}" type="datetime1">
              <a:rPr lang="it-IT" smtClean="0"/>
              <a:pPr/>
              <a:t>11/07/2023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Team Cloud srl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1EB4-A3AA-41A6-9386-A3949B88A1A1}" type="datetime1">
              <a:rPr lang="it-IT" smtClean="0"/>
              <a:pPr/>
              <a:t>11/07/2023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Team Cloud srl 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3CA4D-57EC-47FF-9FE3-FD49946741D1}" type="datetime1">
              <a:rPr lang="it-IT" smtClean="0"/>
              <a:pPr/>
              <a:t>11/07/2023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Team Cloud srl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3651-B951-4648-915D-C6109D317ADC}" type="datetime1">
              <a:rPr lang="it-IT" smtClean="0"/>
              <a:pPr/>
              <a:t>11/07/2023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Team Cloud srl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C5481-9BA6-416C-8B52-B3E7CFC8C7FB}" type="datetime1">
              <a:rPr lang="it-IT" smtClean="0"/>
              <a:pPr/>
              <a:t>11/07/2023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Team Cloud srl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6BBF-D4B0-47E5-B7DC-97410503EDB3}" type="datetime1">
              <a:rPr lang="it-IT" smtClean="0"/>
              <a:pPr/>
              <a:t>11/07/2023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Team Cloud srl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BA351-3643-4639-8268-5029F9356CFE}" type="datetime1">
              <a:rPr lang="it-IT" smtClean="0"/>
              <a:pPr/>
              <a:t>11/07/2023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Team Cloud srl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ravel-advisor.it/tag/marketingdigitale/" TargetMode="External"/><Relationship Id="rId2" Type="http://schemas.openxmlformats.org/officeDocument/2006/relationships/hyperlink" Target="https://www.marketingdigitale.cloud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it-IT" dirty="0"/>
          </a:p>
          <a:p>
            <a:pPr algn="ctr">
              <a:buNone/>
            </a:pPr>
            <a:endParaRPr lang="it-IT" sz="5700" dirty="0"/>
          </a:p>
          <a:p>
            <a:pPr algn="ctr">
              <a:buNone/>
            </a:pPr>
            <a:r>
              <a:rPr lang="it-IT" sz="5700" dirty="0"/>
              <a:t>Webinar 11 luglio 2023</a:t>
            </a:r>
          </a:p>
          <a:p>
            <a:pPr algn="ctr">
              <a:buNone/>
            </a:pPr>
            <a:endParaRPr lang="it-IT" sz="5700" dirty="0"/>
          </a:p>
          <a:p>
            <a:pPr marL="2400300" lvl="3" indent="-1143000">
              <a:buFont typeface="+mj-lt"/>
              <a:buAutoNum type="arabicPeriod"/>
            </a:pPr>
            <a:r>
              <a:rPr lang="it-IT" sz="4500" dirty="0"/>
              <a:t>ISA 2023 </a:t>
            </a:r>
          </a:p>
          <a:p>
            <a:pPr marL="2400300" lvl="3" indent="-1143000">
              <a:buFont typeface="+mj-lt"/>
              <a:buAutoNum type="arabicPeriod"/>
            </a:pPr>
            <a:r>
              <a:rPr lang="it-IT" sz="4500" dirty="0"/>
              <a:t>39 milioni Fondo Perduto </a:t>
            </a:r>
          </a:p>
          <a:p>
            <a:pPr marL="2400300" lvl="3" indent="-1143000">
              <a:buFont typeface="+mj-lt"/>
              <a:buAutoNum type="arabicPeriod"/>
            </a:pPr>
            <a:r>
              <a:rPr lang="it-IT" sz="4500" dirty="0"/>
              <a:t>Nuove attività di marketing</a:t>
            </a:r>
          </a:p>
          <a:p>
            <a:pPr algn="ctr">
              <a:buNone/>
            </a:pPr>
            <a:endParaRPr lang="it-IT" sz="5700" dirty="0"/>
          </a:p>
          <a:p>
            <a:pPr algn="ctr">
              <a:buNone/>
            </a:pPr>
            <a:endParaRPr lang="it-IT" sz="5700" dirty="0"/>
          </a:p>
          <a:p>
            <a:pPr algn="ctr">
              <a:buNone/>
            </a:pPr>
            <a:endParaRPr lang="it-IT" sz="144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pPr marL="0" indent="0">
              <a:buNone/>
            </a:pPr>
            <a:r>
              <a:rPr lang="it-IT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a) per ADV intermediarie: </a:t>
            </a: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commissioni da TO + tutte altre commissioni (crociere, ticket, soggiorni, </a:t>
            </a:r>
            <a:r>
              <a:rPr lang="it-IT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nolauto</a:t>
            </a: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, assicurazioni, ecc.) + diritti e </a:t>
            </a:r>
            <a:r>
              <a:rPr lang="it-IT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fee</a:t>
            </a: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 (corrispettivi)</a:t>
            </a:r>
          </a:p>
          <a:p>
            <a:pPr marL="0" indent="0"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A questi importi sarà concesso un contributo pari a:</a:t>
            </a:r>
          </a:p>
          <a:p>
            <a:pPr marL="0" indent="0"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Verdana" panose="020B0604030504040204" pitchFamily="34" charset="0"/>
              <a:buChar char="-"/>
            </a:pPr>
            <a:r>
              <a:rPr lang="it-IT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50% (soggetti con ricavi inf. 400mila euro nel 2019)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Verdana" panose="020B0604030504040204" pitchFamily="34" charset="0"/>
              <a:buChar char="-"/>
            </a:pPr>
            <a:r>
              <a:rPr lang="it-IT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30% (ricavi tra 400mila e 1 milione)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Verdana" panose="020B0604030504040204" pitchFamily="34" charset="0"/>
              <a:buChar char="-"/>
            </a:pPr>
            <a:r>
              <a:rPr lang="it-IT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10% (ricavi tra 1 milione e 50 milioni)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Verdana" panose="020B0604030504040204" pitchFamily="34" charset="0"/>
              <a:buChar char="-"/>
            </a:pPr>
            <a:r>
              <a:rPr lang="it-IT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5% (superiori a 50 milioni)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24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pPr marL="0" indent="0">
              <a:buNone/>
            </a:pP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b) sulla differenza tra il totale ammontare di fatturato e le commissioni di cui alla precedente lettera a) – quindi </a:t>
            </a:r>
            <a:r>
              <a:rPr lang="it-IT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il fatturato delle organizzazioni 74 Ter</a:t>
            </a: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 e tutte le altre tipologie di vendite (es. servizi singoli), sono applicate le seguenti %:</a:t>
            </a:r>
          </a:p>
          <a:p>
            <a:pPr marL="0" indent="0"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Verdana" panose="020B0604030504040204" pitchFamily="34" charset="0"/>
              <a:buChar char="-"/>
            </a:pPr>
            <a:r>
              <a:rPr lang="it-IT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5% (soggetti con ricavi inf. 400mila euro nel 2019)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Verdana" panose="020B0604030504040204" pitchFamily="34" charset="0"/>
              <a:buChar char="-"/>
            </a:pPr>
            <a:r>
              <a:rPr lang="it-IT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3% (ricavi tra 400mila e 1 milione)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Verdana" panose="020B0604030504040204" pitchFamily="34" charset="0"/>
              <a:buChar char="-"/>
            </a:pPr>
            <a:r>
              <a:rPr lang="it-IT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1% (ricavi tra 1 milione e 50 milioni)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Verdana" panose="020B0604030504040204" pitchFamily="34" charset="0"/>
              <a:buChar char="-"/>
            </a:pPr>
            <a:r>
              <a:rPr lang="it-IT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0,5% (superiori a 50 milioni)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40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 algn="ctr">
              <a:buNone/>
            </a:pPr>
            <a:endParaRPr lang="it-IT" sz="5700" dirty="0"/>
          </a:p>
          <a:p>
            <a:pPr algn="ctr">
              <a:buNone/>
            </a:pPr>
            <a:r>
              <a:rPr lang="it-IT" sz="5700" dirty="0"/>
              <a:t>Tempi pagamenti (se…)</a:t>
            </a: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42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pPr marL="0" indent="0">
              <a:buNone/>
            </a:pP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Il </a:t>
            </a:r>
            <a:r>
              <a:rPr lang="it-IT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50% del contributo </a:t>
            </a: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sarà pagato entro 30 gg dalla domanda</a:t>
            </a:r>
          </a:p>
          <a:p>
            <a:pPr marL="0" indent="0">
              <a:buNone/>
            </a:pPr>
            <a:endParaRPr lang="it-IT" sz="1800" dirty="0"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Il restante 50% se c’è esito positivo dei controlli ed entro i “de </a:t>
            </a:r>
            <a:r>
              <a:rPr lang="it-IT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minimis</a:t>
            </a: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”.</a:t>
            </a:r>
          </a:p>
          <a:p>
            <a:pPr marL="0" indent="0"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it-IT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 ha iniziato </a:t>
            </a:r>
            <a:r>
              <a:rPr lang="it-IT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dopo il 2020</a:t>
            </a:r>
            <a:r>
              <a:rPr lang="it-IT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 un contributo teorico di euro 1.500</a:t>
            </a:r>
          </a:p>
          <a:p>
            <a:pPr marL="0" lvl="0" indent="0">
              <a:buNone/>
            </a:pPr>
            <a:endParaRPr lang="it-IT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i="1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Se le richieste supereranno il max del bando dei 39 milioni le risorse verranno ricalcolate in % alle richieste.</a:t>
            </a:r>
            <a:endParaRPr lang="it-IT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26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1800" b="1" u="sng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Il contributo non è soggetto a tassazione.</a:t>
            </a:r>
            <a:endParaRPr lang="it-IT" sz="1800" b="1" u="sng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it-IT" sz="1800" dirty="0"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800" dirty="0">
                <a:latin typeface="Verdana" panose="020B0604030504040204" pitchFamily="34" charset="0"/>
                <a:ea typeface="Calibri" panose="020F0502020204030204" pitchFamily="34" charset="0"/>
              </a:rPr>
              <a:t>Ovviamente occorre restare in attesa del </a:t>
            </a:r>
            <a:r>
              <a:rPr lang="it-IT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Decreto Attuativo per la presentazione delle domande.</a:t>
            </a:r>
            <a:endParaRPr lang="it-IT" sz="1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3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 algn="ctr">
              <a:buNone/>
            </a:pPr>
            <a:endParaRPr lang="it-IT" sz="5700" dirty="0"/>
          </a:p>
          <a:p>
            <a:pPr algn="ctr">
              <a:buNone/>
            </a:pPr>
            <a:r>
              <a:rPr lang="it-IT" sz="5700" dirty="0"/>
              <a:t>Infine</a:t>
            </a: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702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 algn="ctr">
              <a:buNone/>
            </a:pPr>
            <a:r>
              <a:rPr lang="it-IT" sz="5700" dirty="0">
                <a:hlinkClick r:id="rId2"/>
              </a:rPr>
              <a:t>Servizi Marketing</a:t>
            </a:r>
            <a:endParaRPr lang="it-IT" sz="5700" dirty="0"/>
          </a:p>
          <a:p>
            <a:pPr algn="ctr">
              <a:buNone/>
            </a:pPr>
            <a:endParaRPr lang="it-IT" sz="5700" dirty="0">
              <a:hlinkClick r:id="rId3"/>
            </a:endParaRPr>
          </a:p>
          <a:p>
            <a:pPr algn="ctr">
              <a:buNone/>
            </a:pPr>
            <a:r>
              <a:rPr lang="it-IT" sz="5700" dirty="0">
                <a:hlinkClick r:id="rId3"/>
              </a:rPr>
              <a:t>News Marketing</a:t>
            </a:r>
            <a:endParaRPr lang="it-IT" sz="5700" dirty="0"/>
          </a:p>
          <a:p>
            <a:pPr algn="ctr">
              <a:buNone/>
            </a:pPr>
            <a:endParaRPr lang="it-IT" sz="144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6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pPr marL="0" indent="0" algn="ctr">
              <a:buNone/>
            </a:pPr>
            <a:endParaRPr lang="it-IT" sz="1800" b="1" u="sng" dirty="0"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it-IT" sz="5400" dirty="0"/>
              <a:t>Grazie per l’attenzione</a:t>
            </a:r>
          </a:p>
          <a:p>
            <a:pPr algn="ctr">
              <a:buNone/>
            </a:pPr>
            <a:endParaRPr lang="it-IT" sz="4000" dirty="0"/>
          </a:p>
          <a:p>
            <a:pPr algn="ctr">
              <a:buNone/>
            </a:pPr>
            <a:r>
              <a:rPr lang="it-IT" i="1" dirty="0"/>
              <a:t>®RIPRODUZIONE RISERVATA</a:t>
            </a:r>
            <a:r>
              <a:rPr lang="it-IT" sz="4000" dirty="0"/>
              <a:t> </a:t>
            </a:r>
          </a:p>
          <a:p>
            <a:pPr algn="ctr">
              <a:buNone/>
            </a:pPr>
            <a:endParaRPr lang="it-IT" sz="40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395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 algn="ctr">
              <a:buNone/>
            </a:pPr>
            <a:endParaRPr lang="it-IT" sz="5700" dirty="0"/>
          </a:p>
          <a:p>
            <a:pPr algn="ctr">
              <a:buNone/>
            </a:pPr>
            <a:r>
              <a:rPr lang="it-IT" sz="5700" dirty="0"/>
              <a:t>ISA – le novità </a:t>
            </a:r>
          </a:p>
          <a:p>
            <a:pPr algn="ctr">
              <a:buNone/>
            </a:pPr>
            <a:endParaRPr lang="it-IT" sz="144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270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 algn="ctr">
              <a:buNone/>
            </a:pPr>
            <a:endParaRPr lang="it-IT" sz="5700" dirty="0"/>
          </a:p>
          <a:p>
            <a:pPr algn="ctr">
              <a:buNone/>
            </a:pPr>
            <a:r>
              <a:rPr lang="it-IT" sz="5700" dirty="0"/>
              <a:t>Fondo Perduto </a:t>
            </a:r>
            <a:br>
              <a:rPr lang="it-IT" sz="5700" dirty="0"/>
            </a:br>
            <a:r>
              <a:rPr lang="it-IT" sz="5700" dirty="0"/>
              <a:t>(per ora lo è…)</a:t>
            </a:r>
            <a:endParaRPr lang="it-IT" sz="144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904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 algn="ctr">
              <a:buNone/>
            </a:pPr>
            <a:endParaRPr lang="it-IT" sz="5700" dirty="0"/>
          </a:p>
          <a:p>
            <a:pPr algn="ctr">
              <a:buNone/>
            </a:pPr>
            <a:r>
              <a:rPr lang="it-IT" sz="5700" dirty="0"/>
              <a:t>Nuova data (dovrebbe): </a:t>
            </a:r>
          </a:p>
          <a:p>
            <a:pPr algn="ctr">
              <a:buNone/>
            </a:pPr>
            <a:r>
              <a:rPr lang="it-IT" sz="5700" dirty="0"/>
              <a:t>settembre 2023</a:t>
            </a:r>
            <a:endParaRPr lang="it-IT" sz="144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65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 algn="ctr">
              <a:buNone/>
            </a:pPr>
            <a:endParaRPr lang="it-IT" sz="5700" dirty="0"/>
          </a:p>
          <a:p>
            <a:pPr algn="ctr">
              <a:buNone/>
            </a:pPr>
            <a:r>
              <a:rPr lang="it-IT" sz="5700" dirty="0"/>
              <a:t>Beneficiari</a:t>
            </a:r>
            <a:endParaRPr lang="it-IT" sz="144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ADV e TO con codici Ateco 79.11 e 79.12</a:t>
            </a:r>
            <a:endParaRPr lang="it-IT" sz="1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it-IT" sz="1800" dirty="0"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Devono :</a:t>
            </a:r>
          </a:p>
          <a:p>
            <a:pPr marL="0" indent="0"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essere iscritte in CCIAA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essere ATTIVE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sede in Italia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essere in regola con assicurazioni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essere in regole con fisco, </a:t>
            </a:r>
            <a:r>
              <a:rPr lang="it-IT" sz="1800" dirty="0">
                <a:latin typeface="Verdana" panose="020B0604030504040204" pitchFamily="34" charset="0"/>
                <a:ea typeface="Calibri" panose="020F0502020204030204" pitchFamily="34" charset="0"/>
              </a:rPr>
              <a:t>I</a:t>
            </a: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nps e Inail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it-IT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aver subito una diminuzione di fatturato IVA di </a:t>
            </a:r>
            <a:r>
              <a:rPr lang="it-IT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almeno il 30% tra due annualità 2019 e 2021</a:t>
            </a:r>
            <a:endParaRPr lang="it-IT" sz="1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endParaRPr lang="it-IT" sz="144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38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 algn="ctr">
              <a:buNone/>
            </a:pPr>
            <a:endParaRPr lang="it-IT" sz="5700" dirty="0"/>
          </a:p>
          <a:p>
            <a:pPr algn="ctr">
              <a:buNone/>
            </a:pPr>
            <a:r>
              <a:rPr lang="it-IT" sz="5700" dirty="0"/>
              <a:t>Calcolo contributivo</a:t>
            </a:r>
          </a:p>
          <a:p>
            <a:pPr algn="ctr">
              <a:buNone/>
            </a:pPr>
            <a:endParaRPr lang="it-IT" sz="144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01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Differenza tra fatturato 2019 e 2021 </a:t>
            </a:r>
          </a:p>
          <a:p>
            <a:pPr marL="0" indent="0">
              <a:buNone/>
            </a:pPr>
            <a:endParaRPr lang="it-IT" sz="4000" i="1" dirty="0"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4000" i="1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Attenzione! Riferimento alla data di effettuazione delle operazioni.</a:t>
            </a:r>
            <a:endParaRPr lang="it-IT" sz="40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40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 </a:t>
            </a:r>
            <a:endParaRPr lang="it-IT" sz="4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endParaRPr lang="it-IT" sz="144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34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endParaRPr lang="it-IT" sz="40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 algn="ctr">
              <a:buNone/>
            </a:pPr>
            <a:endParaRPr lang="it-IT" sz="5700" dirty="0"/>
          </a:p>
          <a:p>
            <a:pPr algn="ctr">
              <a:buNone/>
            </a:pPr>
            <a:r>
              <a:rPr lang="it-IT" sz="5700" dirty="0"/>
              <a:t>Ci saranno 2 calcoli</a:t>
            </a:r>
            <a:endParaRPr lang="it-IT" sz="144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9800" dirty="0"/>
          </a:p>
          <a:p>
            <a:pPr algn="ctr">
              <a:buNone/>
            </a:pPr>
            <a:endParaRPr lang="it-IT" sz="4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AC605A-1245-6F60-E60B-0A1F28755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74638"/>
            <a:ext cx="8648700" cy="14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521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3086</TotalTime>
  <Words>401</Words>
  <Application>Microsoft Office PowerPoint</Application>
  <PresentationFormat>Presentazione su schermo (4:3)</PresentationFormat>
  <Paragraphs>128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Arial</vt:lpstr>
      <vt:lpstr>Calibri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Riunione soci – 7 agosto 2014</dc:title>
  <dc:creator>Davide.Valpreda</dc:creator>
  <cp:lastModifiedBy>Davide.Valpreda</cp:lastModifiedBy>
  <cp:revision>244</cp:revision>
  <dcterms:created xsi:type="dcterms:W3CDTF">2014-08-06T09:24:57Z</dcterms:created>
  <dcterms:modified xsi:type="dcterms:W3CDTF">2023-07-11T10:50:11Z</dcterms:modified>
</cp:coreProperties>
</file>